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7" r:id="rId4"/>
    <p:sldId id="259" r:id="rId5"/>
    <p:sldId id="288" r:id="rId6"/>
    <p:sldId id="277" r:id="rId7"/>
    <p:sldId id="279" r:id="rId8"/>
    <p:sldId id="285" r:id="rId9"/>
    <p:sldId id="274" r:id="rId10"/>
    <p:sldId id="280" r:id="rId11"/>
    <p:sldId id="266" r:id="rId12"/>
    <p:sldId id="283" r:id="rId13"/>
    <p:sldId id="267" r:id="rId14"/>
  </p:sldIdLst>
  <p:sldSz cx="18288000" cy="10287000"/>
  <p:notesSz cx="6858000" cy="9144000"/>
  <p:embeddedFontLst>
    <p:embeddedFont>
      <p:font typeface="Canva Sans" panose="020B0604020202020204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TT Norms" panose="020B0604020202020204" charset="0"/>
      <p:regular r:id="rId21"/>
    </p:embeddedFont>
    <p:embeddedFont>
      <p:font typeface="TT Norms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0B1F38"/>
    <a:srgbClr val="3A519E"/>
    <a:srgbClr val="1F497D"/>
    <a:srgbClr val="E4DFD9"/>
    <a:srgbClr val="E9DCC7"/>
    <a:srgbClr val="DFDCC7"/>
    <a:srgbClr val="DCD8C2"/>
    <a:srgbClr val="D4C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22" autoAdjust="0"/>
  </p:normalViewPr>
  <p:slideViewPr>
    <p:cSldViewPr>
      <p:cViewPr varScale="1">
        <p:scale>
          <a:sx n="37" d="100"/>
          <a:sy n="37" d="100"/>
        </p:scale>
        <p:origin x="96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D919D-8D78-483F-8638-0D64A9ADCC91}" type="datetimeFigureOut">
              <a:rPr lang="en-MY" smtClean="0"/>
              <a:t>12/6/2026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9BA3-8807-4248-A2D7-BF84B82977F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191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89BA3-8807-4248-A2D7-BF84B82977F6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61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143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3" name="TextBox 3"/>
          <p:cNvSpPr txBox="1"/>
          <p:nvPr/>
        </p:nvSpPr>
        <p:spPr>
          <a:xfrm>
            <a:off x="579353" y="2705100"/>
            <a:ext cx="17672703" cy="295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11500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CHARACTERIZATION OF SIMULATION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6237" y="667049"/>
            <a:ext cx="365039" cy="918948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0471" y="5735565"/>
            <a:ext cx="7627056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by Lim Xin Yi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PHY2304247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Supervised by Dr. Hoh Siew Yan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8F04E-920D-E4EA-936C-17C062B06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F577A7E-A01F-D591-CE22-1722ABB39710}"/>
              </a:ext>
            </a:extLst>
          </p:cNvPr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74253CB-3334-0806-61C2-5928164DAFBA}"/>
              </a:ext>
            </a:extLst>
          </p:cNvPr>
          <p:cNvSpPr txBox="1"/>
          <p:nvPr/>
        </p:nvSpPr>
        <p:spPr>
          <a:xfrm>
            <a:off x="1066800" y="-8128"/>
            <a:ext cx="1379220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Results : Increase in Detector spacing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83D944E-1F0A-4E9B-9D2C-0EEC2C460D95}"/>
              </a:ext>
            </a:extLst>
          </p:cNvPr>
          <p:cNvSpPr txBox="1"/>
          <p:nvPr/>
        </p:nvSpPr>
        <p:spPr>
          <a:xfrm>
            <a:off x="13672" y="38100"/>
            <a:ext cx="854401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F3F3F-1818-AAD3-A048-36F3258D4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4"/>
          <a:stretch>
            <a:fillRect/>
          </a:stretch>
        </p:blipFill>
        <p:spPr>
          <a:xfrm>
            <a:off x="650064" y="1318553"/>
            <a:ext cx="5562600" cy="34526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84867-D905-61AD-7A88-BE6FDE92B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4"/>
          <a:stretch>
            <a:fillRect/>
          </a:stretch>
        </p:blipFill>
        <p:spPr>
          <a:xfrm>
            <a:off x="6522083" y="1333500"/>
            <a:ext cx="5562600" cy="3452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6B7897-EEBF-B1A7-8526-E6365BA31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2"/>
          <a:stretch>
            <a:fillRect/>
          </a:stretch>
        </p:blipFill>
        <p:spPr>
          <a:xfrm>
            <a:off x="12394102" y="1318553"/>
            <a:ext cx="5562601" cy="34675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11CFAA-9DCD-9F86-9481-CD83F3D88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1"/>
          <a:stretch>
            <a:fillRect/>
          </a:stretch>
        </p:blipFill>
        <p:spPr>
          <a:xfrm>
            <a:off x="650064" y="5517954"/>
            <a:ext cx="5562600" cy="34932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6E6093-6535-AD84-54EC-0B3B013F17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1"/>
          <a:stretch>
            <a:fillRect/>
          </a:stretch>
        </p:blipFill>
        <p:spPr>
          <a:xfrm>
            <a:off x="6625600" y="5517954"/>
            <a:ext cx="5562601" cy="3493237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33A8D855-247E-DF4A-2890-BABE274522A6}"/>
              </a:ext>
            </a:extLst>
          </p:cNvPr>
          <p:cNvSpPr txBox="1"/>
          <p:nvPr/>
        </p:nvSpPr>
        <p:spPr>
          <a:xfrm>
            <a:off x="1388558" y="4793555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10cm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2CBB6C7-6F0C-9705-F63F-7D3F34FC1B10}"/>
              </a:ext>
            </a:extLst>
          </p:cNvPr>
          <p:cNvSpPr txBox="1"/>
          <p:nvPr/>
        </p:nvSpPr>
        <p:spPr>
          <a:xfrm>
            <a:off x="7260577" y="4835723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20cm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05BE2902-4146-8080-4889-E6DD0321DE07}"/>
              </a:ext>
            </a:extLst>
          </p:cNvPr>
          <p:cNvSpPr txBox="1"/>
          <p:nvPr/>
        </p:nvSpPr>
        <p:spPr>
          <a:xfrm>
            <a:off x="12813830" y="4885297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30cm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BCF02B0-53B8-564D-033B-602719225D23}"/>
              </a:ext>
            </a:extLst>
          </p:cNvPr>
          <p:cNvSpPr txBox="1"/>
          <p:nvPr/>
        </p:nvSpPr>
        <p:spPr>
          <a:xfrm>
            <a:off x="1388558" y="9071637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40cm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554F42BA-0F7E-B9FE-004B-88E62D608DEC}"/>
              </a:ext>
            </a:extLst>
          </p:cNvPr>
          <p:cNvSpPr txBox="1"/>
          <p:nvPr/>
        </p:nvSpPr>
        <p:spPr>
          <a:xfrm>
            <a:off x="7101194" y="9138834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50cm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F297A26-2B3B-10B6-CF9F-F811185E8298}"/>
              </a:ext>
            </a:extLst>
          </p:cNvPr>
          <p:cNvSpPr/>
          <p:nvPr/>
        </p:nvSpPr>
        <p:spPr>
          <a:xfrm>
            <a:off x="270152" y="857493"/>
            <a:ext cx="17084972" cy="330979"/>
          </a:xfrm>
          <a:prstGeom prst="rightArrow">
            <a:avLst>
              <a:gd name="adj1" fmla="val 50000"/>
              <a:gd name="adj2" fmla="val 3913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73BEC5-A121-70B1-FB53-309D9B8EF39C}"/>
              </a:ext>
            </a:extLst>
          </p:cNvPr>
          <p:cNvSpPr/>
          <p:nvPr/>
        </p:nvSpPr>
        <p:spPr>
          <a:xfrm>
            <a:off x="270152" y="9529828"/>
            <a:ext cx="17084972" cy="330979"/>
          </a:xfrm>
          <a:prstGeom prst="rightArrow">
            <a:avLst>
              <a:gd name="adj1" fmla="val 50000"/>
              <a:gd name="adj2" fmla="val 3913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45AA5-5531-86F2-5AD5-E509F273FC45}"/>
              </a:ext>
            </a:extLst>
          </p:cNvPr>
          <p:cNvSpPr/>
          <p:nvPr/>
        </p:nvSpPr>
        <p:spPr>
          <a:xfrm>
            <a:off x="12749132" y="6209714"/>
            <a:ext cx="4638842" cy="20784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400" dirty="0">
                <a:solidFill>
                  <a:schemeClr val="bg1"/>
                </a:solidFill>
              </a:rPr>
              <a:t>50cm*50cm*1cm detectors are used</a:t>
            </a:r>
          </a:p>
        </p:txBody>
      </p:sp>
    </p:spTree>
    <p:extLst>
      <p:ext uri="{BB962C8B-B14F-4D97-AF65-F5344CB8AC3E}">
        <p14:creationId xmlns:p14="http://schemas.microsoft.com/office/powerpoint/2010/main" val="18286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3" name="TextBox 3"/>
          <p:cNvSpPr txBox="1"/>
          <p:nvPr/>
        </p:nvSpPr>
        <p:spPr>
          <a:xfrm>
            <a:off x="960408" y="38627"/>
            <a:ext cx="855729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54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426148" y="1395700"/>
            <a:ext cx="18288000" cy="4267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60499" lvl="2" indent="-571500" algn="just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Optimal parameters (statistics, height, </a:t>
            </a:r>
            <a:r>
              <a:rPr lang="en-US" sz="3600" dirty="0" err="1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subbox</a:t>
            </a: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 length) = (2 million, 1m, 2(1)+26.8m)</a:t>
            </a:r>
          </a:p>
          <a:p>
            <a:pPr marL="1460499" lvl="2" indent="-571500" algn="just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Efficiency for different height with its respective </a:t>
            </a:r>
            <a:r>
              <a:rPr lang="en-US" sz="3600" dirty="0" err="1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subbox</a:t>
            </a: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 length is compatible within 2 sigma</a:t>
            </a:r>
          </a:p>
          <a:p>
            <a:pPr marL="1460499" lvl="2" indent="-571500" algn="just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Efficiency of two 20cm*40cm*1cm detectors with 10cm spacing is 0.1302</a:t>
            </a:r>
          </a:p>
          <a:p>
            <a:pPr marL="1460499" lvl="2" indent="-571500" algn="just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Increase in detection area and detector spacing affects a little because the changes is too small comparing with the </a:t>
            </a:r>
            <a:r>
              <a:rPr lang="en-US" sz="3600" dirty="0" err="1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subbox</a:t>
            </a: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 length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1844" y="38627"/>
            <a:ext cx="737381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2D3B903-CCF6-20DE-A3B3-E14151BA1ED2}"/>
              </a:ext>
            </a:extLst>
          </p:cNvPr>
          <p:cNvSpPr txBox="1"/>
          <p:nvPr/>
        </p:nvSpPr>
        <p:spPr>
          <a:xfrm>
            <a:off x="308517" y="7059235"/>
            <a:ext cx="16818670" cy="139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Caveats:</a:t>
            </a:r>
          </a:p>
          <a:p>
            <a:pPr marL="1460499" lvl="2" indent="-571500" algn="just">
              <a:lnSpc>
                <a:spcPts val="5599"/>
              </a:lnSpc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Turning point is an approximate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0CD63-7E6E-2981-8A55-198D36647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EC1A8D-21BF-9774-2458-A3956C59814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41113CB-C17F-6C7B-19AD-E54740CAF35E}"/>
              </a:ext>
            </a:extLst>
          </p:cNvPr>
          <p:cNvSpPr txBox="1"/>
          <p:nvPr/>
        </p:nvSpPr>
        <p:spPr>
          <a:xfrm>
            <a:off x="156233" y="38627"/>
            <a:ext cx="748603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704F1C5-22FE-ADD8-9BF0-01541C9CBFC1}"/>
              </a:ext>
            </a:extLst>
          </p:cNvPr>
          <p:cNvSpPr txBox="1"/>
          <p:nvPr/>
        </p:nvSpPr>
        <p:spPr>
          <a:xfrm>
            <a:off x="1295400" y="94225"/>
            <a:ext cx="855729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48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Next step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41F5C93-9338-347F-3C2B-E8A5604F4768}"/>
              </a:ext>
            </a:extLst>
          </p:cNvPr>
          <p:cNvSpPr txBox="1"/>
          <p:nvPr/>
        </p:nvSpPr>
        <p:spPr>
          <a:xfrm>
            <a:off x="5643522" y="347871"/>
            <a:ext cx="601035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 algn="l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Abnormality detection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FDB94-FA48-7E54-4B30-4DB34042184F}"/>
              </a:ext>
            </a:extLst>
          </p:cNvPr>
          <p:cNvGrpSpPr/>
          <p:nvPr/>
        </p:nvGrpSpPr>
        <p:grpSpPr>
          <a:xfrm>
            <a:off x="2738418" y="1040368"/>
            <a:ext cx="12811164" cy="8540776"/>
            <a:chOff x="4029036" y="723900"/>
            <a:chExt cx="12811164" cy="85407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41ABEC-843B-B1E2-8CB5-0D80ECEA2483}"/>
                </a:ext>
              </a:extLst>
            </p:cNvPr>
            <p:cNvGrpSpPr/>
            <p:nvPr/>
          </p:nvGrpSpPr>
          <p:grpSpPr>
            <a:xfrm>
              <a:off x="4029036" y="723900"/>
              <a:ext cx="12811164" cy="8540776"/>
              <a:chOff x="2738418" y="1267956"/>
              <a:chExt cx="12811164" cy="854077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48F0C40-AC2E-D8E5-191B-3972E4B063F0}"/>
                  </a:ext>
                </a:extLst>
              </p:cNvPr>
              <p:cNvGrpSpPr/>
              <p:nvPr/>
            </p:nvGrpSpPr>
            <p:grpSpPr>
              <a:xfrm>
                <a:off x="2738418" y="1267956"/>
                <a:ext cx="12811164" cy="8540776"/>
                <a:chOff x="2738418" y="1267956"/>
                <a:chExt cx="12811164" cy="8540776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DD1285E-AF8D-97C3-7A7B-A6FD40FB9C70}"/>
                    </a:ext>
                  </a:extLst>
                </p:cNvPr>
                <p:cNvGrpSpPr/>
                <p:nvPr/>
              </p:nvGrpSpPr>
              <p:grpSpPr>
                <a:xfrm>
                  <a:off x="2738418" y="1267956"/>
                  <a:ext cx="12811164" cy="8540776"/>
                  <a:chOff x="2738418" y="1267956"/>
                  <a:chExt cx="12811164" cy="8540776"/>
                </a:xfrm>
              </p:grpSpPr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4137B22C-05D8-3A61-9192-8456193C0D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738418" y="1267956"/>
                    <a:ext cx="12811164" cy="8540776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7A03AB24-01E6-306C-950E-12A4953A555B}"/>
                      </a:ext>
                    </a:extLst>
                  </p:cNvPr>
                  <p:cNvSpPr/>
                  <p:nvPr/>
                </p:nvSpPr>
                <p:spPr>
                  <a:xfrm>
                    <a:off x="3124200" y="1866900"/>
                    <a:ext cx="1143000" cy="533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Y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4C8177D1-F19F-0568-BBE4-5B2A09673FA0}"/>
                      </a:ext>
                    </a:extLst>
                  </p:cNvPr>
                  <p:cNvSpPr/>
                  <p:nvPr/>
                </p:nvSpPr>
                <p:spPr>
                  <a:xfrm>
                    <a:off x="7158018" y="1866900"/>
                    <a:ext cx="1143000" cy="533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Y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EF15CDD9-9D10-8B9A-913A-B39CF7527438}"/>
                      </a:ext>
                    </a:extLst>
                  </p:cNvPr>
                  <p:cNvSpPr/>
                  <p:nvPr/>
                </p:nvSpPr>
                <p:spPr>
                  <a:xfrm>
                    <a:off x="11811000" y="1866900"/>
                    <a:ext cx="1143000" cy="533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Y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D2EB2FD-71E8-9BBD-50B8-5BD9B90D1213}"/>
                    </a:ext>
                  </a:extLst>
                </p:cNvPr>
                <p:cNvSpPr/>
                <p:nvPr/>
              </p:nvSpPr>
              <p:spPr>
                <a:xfrm>
                  <a:off x="6777018" y="7418844"/>
                  <a:ext cx="8610600" cy="2286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 dirty="0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E6E7748-AB7B-EFBD-A4E7-5F46FA7B6ED7}"/>
                    </a:ext>
                  </a:extLst>
                </p:cNvPr>
                <p:cNvSpPr/>
                <p:nvPr/>
              </p:nvSpPr>
              <p:spPr>
                <a:xfrm>
                  <a:off x="6172200" y="9258300"/>
                  <a:ext cx="4953000" cy="5504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MY"/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0BB0B72-E1C4-D764-D863-06AE65BA7568}"/>
                  </a:ext>
                </a:extLst>
              </p:cNvPr>
              <p:cNvSpPr/>
              <p:nvPr/>
            </p:nvSpPr>
            <p:spPr>
              <a:xfrm>
                <a:off x="5181600" y="7562491"/>
                <a:ext cx="1433454" cy="2876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149078F-18F9-0B82-D305-11C9B9BCE175}"/>
                </a:ext>
              </a:extLst>
            </p:cNvPr>
            <p:cNvSpPr/>
            <p:nvPr/>
          </p:nvSpPr>
          <p:spPr>
            <a:xfrm>
              <a:off x="4390376" y="8701819"/>
              <a:ext cx="2286000" cy="287641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1400" b="1" dirty="0">
                  <a:solidFill>
                    <a:srgbClr val="3A519E"/>
                  </a:solidFill>
                  <a:latin typeface="Comic Sans MS" panose="030F0702030302020204" pitchFamily="66" charset="0"/>
                </a:rPr>
                <a:t>Diagram not up to scale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756277E-A58C-20AE-07CF-AF47FA423AB9}"/>
              </a:ext>
            </a:extLst>
          </p:cNvPr>
          <p:cNvSpPr/>
          <p:nvPr/>
        </p:nvSpPr>
        <p:spPr>
          <a:xfrm>
            <a:off x="12201564" y="7170656"/>
            <a:ext cx="2657436" cy="335044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b="1" dirty="0">
                <a:solidFill>
                  <a:srgbClr val="3A519E"/>
                </a:solidFill>
                <a:latin typeface="Comic Sans MS" panose="030F0702030302020204" pitchFamily="66" charset="0"/>
              </a:rPr>
              <a:t>Reference for solid object</a:t>
            </a:r>
          </a:p>
        </p:txBody>
      </p:sp>
    </p:spTree>
    <p:extLst>
      <p:ext uri="{BB962C8B-B14F-4D97-AF65-F5344CB8AC3E}">
        <p14:creationId xmlns:p14="http://schemas.microsoft.com/office/powerpoint/2010/main" val="142813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1479" y="3451926"/>
            <a:ext cx="16545042" cy="30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30"/>
              </a:lnSpc>
            </a:pPr>
            <a:r>
              <a:rPr lang="en-US" sz="17736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THANK 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8900" y="667049"/>
            <a:ext cx="787075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3E4A5-1A55-19FC-4AA6-7DF60199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B46F68-668A-CC48-C09C-A2B84552E149}"/>
              </a:ext>
            </a:extLst>
          </p:cNvPr>
          <p:cNvSpPr/>
          <p:nvPr/>
        </p:nvSpPr>
        <p:spPr>
          <a:xfrm flipV="1">
            <a:off x="0" y="0"/>
            <a:ext cx="18288000" cy="10287000"/>
          </a:xfrm>
          <a:prstGeom prst="rect">
            <a:avLst/>
          </a:pr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BA99B3E-9BFC-C232-31F1-7FD7EA40D561}"/>
              </a:ext>
            </a:extLst>
          </p:cNvPr>
          <p:cNvSpPr txBox="1"/>
          <p:nvPr/>
        </p:nvSpPr>
        <p:spPr>
          <a:xfrm>
            <a:off x="617581" y="387531"/>
            <a:ext cx="365039" cy="918948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D875D1-A8BC-1858-2333-0E64DD006416}"/>
              </a:ext>
            </a:extLst>
          </p:cNvPr>
          <p:cNvSpPr txBox="1"/>
          <p:nvPr/>
        </p:nvSpPr>
        <p:spPr>
          <a:xfrm>
            <a:off x="1600200" y="419100"/>
            <a:ext cx="762705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Introduction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EE8F3-77A9-8E7C-A6E7-D27A8FC946C3}"/>
              </a:ext>
            </a:extLst>
          </p:cNvPr>
          <p:cNvSpPr txBox="1"/>
          <p:nvPr/>
        </p:nvSpPr>
        <p:spPr>
          <a:xfrm>
            <a:off x="457200" y="1517505"/>
            <a:ext cx="9296400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MY" sz="4000" dirty="0">
                <a:solidFill>
                  <a:schemeClr val="bg1"/>
                </a:solidFill>
              </a:rPr>
              <a:t>Goal : Feasibility study on cosmic muon in anomalous density detection, foundation for muography application.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20301-CB36-A8DF-68C2-5349911E41E3}"/>
              </a:ext>
            </a:extLst>
          </p:cNvPr>
          <p:cNvSpPr txBox="1"/>
          <p:nvPr/>
        </p:nvSpPr>
        <p:spPr>
          <a:xfrm>
            <a:off x="765528" y="3794176"/>
            <a:ext cx="5711472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MY" sz="2800" dirty="0">
                <a:solidFill>
                  <a:schemeClr val="bg1"/>
                </a:solidFill>
              </a:rPr>
              <a:t>Before achieving the goal , we must remove bias due to finite sky plane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9220E6-2676-0625-0B29-7D6F3CF17A7F}"/>
              </a:ext>
            </a:extLst>
          </p:cNvPr>
          <p:cNvGrpSpPr/>
          <p:nvPr/>
        </p:nvGrpSpPr>
        <p:grpSpPr>
          <a:xfrm>
            <a:off x="1144764" y="3589226"/>
            <a:ext cx="16519180" cy="6432118"/>
            <a:chOff x="1144764" y="3589226"/>
            <a:chExt cx="16519180" cy="643211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07373E-E195-564F-F1B1-BE5930198642}"/>
                </a:ext>
              </a:extLst>
            </p:cNvPr>
            <p:cNvGrpSpPr/>
            <p:nvPr/>
          </p:nvGrpSpPr>
          <p:grpSpPr>
            <a:xfrm>
              <a:off x="7376944" y="3589226"/>
              <a:ext cx="10287000" cy="6432118"/>
              <a:chOff x="1905000" y="1311922"/>
              <a:chExt cx="13335000" cy="87094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68D85F0-F773-53DC-2719-148305C80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1311922"/>
                <a:ext cx="13335000" cy="8709422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B3462F-260A-A2E7-3B6C-110474EA19D0}"/>
                  </a:ext>
                </a:extLst>
              </p:cNvPr>
              <p:cNvSpPr txBox="1"/>
              <p:nvPr/>
            </p:nvSpPr>
            <p:spPr>
              <a:xfrm>
                <a:off x="2514600" y="9260681"/>
                <a:ext cx="3962401" cy="6251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MY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20cm x 40cm x 1cm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82CB75-EDEB-DE7B-A2B7-C4BF8E27F483}"/>
                </a:ext>
              </a:extLst>
            </p:cNvPr>
            <p:cNvSpPr txBox="1"/>
            <p:nvPr/>
          </p:nvSpPr>
          <p:spPr>
            <a:xfrm>
              <a:off x="1144764" y="4989403"/>
              <a:ext cx="4953000" cy="181588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MY" sz="2800" dirty="0">
                  <a:solidFill>
                    <a:schemeClr val="bg1"/>
                  </a:solidFill>
                </a:rPr>
                <a:t>Motivating the study of </a:t>
              </a:r>
              <a:r>
                <a:rPr lang="en-US" sz="2800" dirty="0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potential bias in the presence of simulation artifact: Limited sky plane.</a:t>
              </a:r>
              <a:r>
                <a:rPr lang="en-MY" sz="28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62BA10B-EEEE-B90E-8BE9-C501057E35E3}"/>
              </a:ext>
            </a:extLst>
          </p:cNvPr>
          <p:cNvSpPr/>
          <p:nvPr/>
        </p:nvSpPr>
        <p:spPr>
          <a:xfrm>
            <a:off x="2667000" y="7093990"/>
            <a:ext cx="10058400" cy="2677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/>
              <a:t>Recap of last presentation …</a:t>
            </a:r>
          </a:p>
        </p:txBody>
      </p:sp>
    </p:spTree>
    <p:extLst>
      <p:ext uri="{BB962C8B-B14F-4D97-AF65-F5344CB8AC3E}">
        <p14:creationId xmlns:p14="http://schemas.microsoft.com/office/powerpoint/2010/main" val="41814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2ECB7-74EE-A7FF-27BA-1616E66BC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42C969-6FBA-6FB8-3A55-9523835A5E3A}"/>
              </a:ext>
            </a:extLst>
          </p:cNvPr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DEE8C52-0759-AD7A-72BB-A11A3222B177}"/>
              </a:ext>
            </a:extLst>
          </p:cNvPr>
          <p:cNvSpPr txBox="1"/>
          <p:nvPr/>
        </p:nvSpPr>
        <p:spPr>
          <a:xfrm>
            <a:off x="598924" y="387531"/>
            <a:ext cx="402354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24EC319-CD88-924D-B43C-DDDD6871513C}"/>
              </a:ext>
            </a:extLst>
          </p:cNvPr>
          <p:cNvSpPr txBox="1"/>
          <p:nvPr/>
        </p:nvSpPr>
        <p:spPr>
          <a:xfrm>
            <a:off x="1600200" y="419100"/>
            <a:ext cx="7627056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Recap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25DA8-8E80-D574-777E-F2D8DC9DDB51}"/>
              </a:ext>
            </a:extLst>
          </p:cNvPr>
          <p:cNvSpPr txBox="1"/>
          <p:nvPr/>
        </p:nvSpPr>
        <p:spPr>
          <a:xfrm>
            <a:off x="1219200" y="1474913"/>
            <a:ext cx="3581401" cy="132343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000" dirty="0">
                <a:solidFill>
                  <a:schemeClr val="bg1"/>
                </a:solidFill>
              </a:rPr>
              <a:t>Multiparameter scan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A97742-3DE5-A47D-DFB9-31F019E2E5ED}"/>
              </a:ext>
            </a:extLst>
          </p:cNvPr>
          <p:cNvSpPr/>
          <p:nvPr/>
        </p:nvSpPr>
        <p:spPr>
          <a:xfrm>
            <a:off x="5334000" y="1703822"/>
            <a:ext cx="1600200" cy="865622"/>
          </a:xfrm>
          <a:prstGeom prst="rightArrow">
            <a:avLst/>
          </a:prstGeom>
          <a:solidFill>
            <a:srgbClr val="1F497D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FC57BC-0194-9662-637C-7ECA68B5C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22591"/>
              </p:ext>
            </p:extLst>
          </p:nvPr>
        </p:nvGraphicFramePr>
        <p:xfrm>
          <a:off x="397533" y="3061245"/>
          <a:ext cx="6400800" cy="390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24528456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0099088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911318062"/>
                    </a:ext>
                  </a:extLst>
                </a:gridCol>
              </a:tblGrid>
              <a:tr h="791995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Scan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Scan 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2507"/>
                  </a:ext>
                </a:extLst>
              </a:tr>
              <a:tr h="791995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err="1"/>
                        <a:t>Subbox</a:t>
                      </a:r>
                      <a:r>
                        <a:rPr lang="en-MY" sz="2800" dirty="0"/>
                        <a:t>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[ 5 , 300 ]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59674"/>
                  </a:ext>
                </a:extLst>
              </a:tr>
              <a:tr h="791995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[ 5 , 45 ]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206657"/>
                  </a:ext>
                </a:extLst>
              </a:tr>
              <a:tr h="927944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500k, 700k, 900k , 1m, 2m, 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33754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6A6DA7-69C3-513D-B448-C2139D2CAB8C}"/>
              </a:ext>
            </a:extLst>
          </p:cNvPr>
          <p:cNvSpPr txBox="1"/>
          <p:nvPr/>
        </p:nvSpPr>
        <p:spPr>
          <a:xfrm>
            <a:off x="7467599" y="1712244"/>
            <a:ext cx="3581401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000" dirty="0">
                <a:solidFill>
                  <a:schemeClr val="bg1"/>
                </a:solidFill>
              </a:rPr>
              <a:t>Concluded that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D049C2-BF8C-83B7-F8FA-A90E3CB57B68}"/>
              </a:ext>
            </a:extLst>
          </p:cNvPr>
          <p:cNvGrpSpPr/>
          <p:nvPr/>
        </p:nvGrpSpPr>
        <p:grpSpPr>
          <a:xfrm>
            <a:off x="7438844" y="2981870"/>
            <a:ext cx="9372600" cy="6539541"/>
            <a:chOff x="6269569" y="884092"/>
            <a:chExt cx="13186035" cy="76918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827A3C-6C0F-6C12-5B85-9BFCF18BD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9" y="884092"/>
              <a:ext cx="13186035" cy="769185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EBADA2-0208-9223-1CD5-D57E92F11B6D}"/>
                </a:ext>
              </a:extLst>
            </p:cNvPr>
            <p:cNvSpPr/>
            <p:nvPr/>
          </p:nvSpPr>
          <p:spPr>
            <a:xfrm>
              <a:off x="11236670" y="7497083"/>
              <a:ext cx="1488729" cy="895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2000" dirty="0"/>
                <a:t>130m</a:t>
              </a:r>
              <a:endParaRPr lang="en-MY" sz="36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5ACD6B-8539-C4DC-E096-41D555536B60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1866900"/>
              <a:ext cx="0" cy="5562600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FE763F-2D79-51E9-AFFD-449B5FBC0D94}"/>
                </a:ext>
              </a:extLst>
            </p:cNvPr>
            <p:cNvGrpSpPr/>
            <p:nvPr/>
          </p:nvGrpSpPr>
          <p:grpSpPr>
            <a:xfrm>
              <a:off x="11960984" y="3607078"/>
              <a:ext cx="5796032" cy="1256840"/>
              <a:chOff x="7854232" y="4971280"/>
              <a:chExt cx="5143928" cy="909393"/>
            </a:xfrm>
          </p:grpSpPr>
          <p:sp>
            <p:nvSpPr>
              <p:cNvPr id="22" name="Arrow: Left 21">
                <a:extLst>
                  <a:ext uri="{FF2B5EF4-FFF2-40B4-BE49-F238E27FC236}">
                    <a16:creationId xmlns:a16="http://schemas.microsoft.com/office/drawing/2014/main" id="{8B11A2CB-CB07-5AD0-072E-10F14A55401C}"/>
                  </a:ext>
                </a:extLst>
              </p:cNvPr>
              <p:cNvSpPr/>
              <p:nvPr/>
            </p:nvSpPr>
            <p:spPr>
              <a:xfrm>
                <a:off x="7854232" y="5048006"/>
                <a:ext cx="800165" cy="832667"/>
              </a:xfrm>
              <a:prstGeom prst="lef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FD3DB8B-24A6-1D75-9843-7DD1A4535A68}"/>
                  </a:ext>
                </a:extLst>
              </p:cNvPr>
              <p:cNvSpPr/>
              <p:nvPr/>
            </p:nvSpPr>
            <p:spPr>
              <a:xfrm>
                <a:off x="8861657" y="4971280"/>
                <a:ext cx="4136503" cy="8953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2800" dirty="0"/>
                  <a:t>2 million events is needed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E971F4C-66BC-5593-317E-3F5C40FBE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4"/>
          <a:stretch>
            <a:fillRect/>
          </a:stretch>
        </p:blipFill>
        <p:spPr>
          <a:xfrm>
            <a:off x="7023181" y="2917930"/>
            <a:ext cx="10535918" cy="653954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3F97CFD-33F2-0E11-9D9E-0C30ED2D0F95}"/>
              </a:ext>
            </a:extLst>
          </p:cNvPr>
          <p:cNvGrpSpPr/>
          <p:nvPr/>
        </p:nvGrpSpPr>
        <p:grpSpPr>
          <a:xfrm>
            <a:off x="6985800" y="2786131"/>
            <a:ext cx="10512650" cy="5569141"/>
            <a:chOff x="6985800" y="2786131"/>
            <a:chExt cx="10512650" cy="55691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3D9658-A3AB-5167-E044-991940CE9B32}"/>
                </a:ext>
              </a:extLst>
            </p:cNvPr>
            <p:cNvSpPr/>
            <p:nvPr/>
          </p:nvSpPr>
          <p:spPr>
            <a:xfrm>
              <a:off x="6985800" y="4691713"/>
              <a:ext cx="10512650" cy="36635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8999" lvl="2" algn="just">
                <a:lnSpc>
                  <a:spcPts val="5599"/>
                </a:lnSpc>
              </a:pPr>
              <a:r>
                <a:rPr lang="en-US" sz="3600" dirty="0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Optimal parameters : statistics 2m events</a:t>
              </a:r>
            </a:p>
            <a:p>
              <a:pPr marL="888999" lvl="2" algn="just">
                <a:lnSpc>
                  <a:spcPts val="5599"/>
                </a:lnSpc>
              </a:pPr>
              <a:r>
                <a:rPr lang="en-US" sz="3600" dirty="0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Relation between turning point and height derived</a:t>
              </a:r>
            </a:p>
            <a:p>
              <a:pPr marL="888999" lvl="2" algn="just">
                <a:lnSpc>
                  <a:spcPts val="5599"/>
                </a:lnSpc>
              </a:pPr>
              <a:r>
                <a:rPr lang="en-US" sz="3600" dirty="0">
                  <a:solidFill>
                    <a:srgbClr val="FFFFFF"/>
                  </a:solidFill>
                  <a:latin typeface="TT Norms"/>
                  <a:ea typeface="TT Norms"/>
                  <a:cs typeface="TT Norms"/>
                  <a:sym typeface="TT Norms"/>
                </a:rPr>
                <a:t>Approximate turning point and only valid for specific detector</a:t>
              </a: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4BFDEFB8-15C9-2921-AFB9-BF3C5547B89E}"/>
                </a:ext>
              </a:extLst>
            </p:cNvPr>
            <p:cNvSpPr/>
            <p:nvPr/>
          </p:nvSpPr>
          <p:spPr>
            <a:xfrm rot="5400000">
              <a:off x="8668212" y="3153420"/>
              <a:ext cx="1600200" cy="865622"/>
            </a:xfrm>
            <a:prstGeom prst="rightArrow">
              <a:avLst/>
            </a:prstGeom>
            <a:solidFill>
              <a:srgbClr val="1F497D"/>
            </a:solidFill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008D39A-B4C9-FF44-6666-D8B0C15AC137}"/>
              </a:ext>
            </a:extLst>
          </p:cNvPr>
          <p:cNvSpPr/>
          <p:nvPr/>
        </p:nvSpPr>
        <p:spPr>
          <a:xfrm rot="16200000">
            <a:off x="14083604" y="3069560"/>
            <a:ext cx="1600200" cy="865622"/>
          </a:xfrm>
          <a:prstGeom prst="rightArrow">
            <a:avLst/>
          </a:prstGeom>
          <a:solidFill>
            <a:srgbClr val="1F497D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2751A4-02D4-A160-D9B8-FC00CC2F1A16}"/>
              </a:ext>
            </a:extLst>
          </p:cNvPr>
          <p:cNvSpPr/>
          <p:nvPr/>
        </p:nvSpPr>
        <p:spPr>
          <a:xfrm>
            <a:off x="11377679" y="1474913"/>
            <a:ext cx="6580603" cy="10891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99" lvl="2" algn="just">
              <a:lnSpc>
                <a:spcPts val="5599"/>
              </a:lnSpc>
            </a:pPr>
            <a:r>
              <a:rPr lang="en-US" sz="32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Is the bias really optimized?</a:t>
            </a:r>
          </a:p>
        </p:txBody>
      </p:sp>
    </p:spTree>
    <p:extLst>
      <p:ext uri="{BB962C8B-B14F-4D97-AF65-F5344CB8AC3E}">
        <p14:creationId xmlns:p14="http://schemas.microsoft.com/office/powerpoint/2010/main" val="39257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-96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7199" y="1409700"/>
            <a:ext cx="8686801" cy="4283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03299" lvl="1" indent="-5715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Simulator: Geant4-based software is used.</a:t>
            </a:r>
          </a:p>
          <a:p>
            <a:pPr marL="1003299" lvl="1" indent="-5715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Generator: CRY muon generator</a:t>
            </a:r>
          </a:p>
          <a:p>
            <a:pPr marL="1003299" lvl="1" indent="-5715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Global parameters </a:t>
            </a:r>
          </a:p>
          <a:p>
            <a:pPr marL="1722966" lvl="2" indent="-5715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Altitude: 0m (sea level)</a:t>
            </a:r>
          </a:p>
          <a:p>
            <a:pPr marL="1722966" lvl="2" indent="-571500">
              <a:lnSpc>
                <a:spcPts val="5599"/>
              </a:lnSpc>
              <a:buFont typeface="Arial" panose="020B0604020202020204" pitchFamily="34" charset="0"/>
              <a:buChar char="•"/>
            </a:pPr>
            <a:r>
              <a:rPr lang="en-US" sz="3999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Generate only muon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3400" y="250883"/>
            <a:ext cx="12049505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Method: Simulation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6315" y="8128"/>
            <a:ext cx="152400" cy="2571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6" name="Freeform 6"/>
          <p:cNvSpPr/>
          <p:nvPr/>
        </p:nvSpPr>
        <p:spPr>
          <a:xfrm>
            <a:off x="9715500" y="413797"/>
            <a:ext cx="8361413" cy="4830811"/>
          </a:xfrm>
          <a:custGeom>
            <a:avLst/>
            <a:gdLst/>
            <a:ahLst/>
            <a:cxnLst/>
            <a:rect l="l" t="t" r="r" b="b"/>
            <a:pathLst>
              <a:path w="13377198" h="6291257">
                <a:moveTo>
                  <a:pt x="0" y="0"/>
                </a:moveTo>
                <a:lnTo>
                  <a:pt x="13377198" y="0"/>
                </a:lnTo>
                <a:lnTo>
                  <a:pt x="13377198" y="6291257"/>
                </a:lnTo>
                <a:lnTo>
                  <a:pt x="0" y="6291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533" t="-29734" r="-1335" b="-14830"/>
            </a:stretch>
          </a:blipFill>
        </p:spPr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9D614C-AE56-A405-5638-CBB55616EF34}"/>
              </a:ext>
            </a:extLst>
          </p:cNvPr>
          <p:cNvCxnSpPr>
            <a:cxnSpLocks/>
          </p:cNvCxnSpPr>
          <p:nvPr/>
        </p:nvCxnSpPr>
        <p:spPr>
          <a:xfrm>
            <a:off x="11811000" y="647700"/>
            <a:ext cx="32004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FB82FD-1CE5-465B-5839-04E6A4A30730}"/>
              </a:ext>
            </a:extLst>
          </p:cNvPr>
          <p:cNvCxnSpPr>
            <a:cxnSpLocks/>
          </p:cNvCxnSpPr>
          <p:nvPr/>
        </p:nvCxnSpPr>
        <p:spPr>
          <a:xfrm flipH="1">
            <a:off x="13411200" y="752476"/>
            <a:ext cx="38100" cy="385762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CA5B50-D728-B793-7E0F-FDAAEC8A0334}"/>
              </a:ext>
            </a:extLst>
          </p:cNvPr>
          <p:cNvSpPr txBox="1"/>
          <p:nvPr/>
        </p:nvSpPr>
        <p:spPr>
          <a:xfrm>
            <a:off x="8670471" y="515166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C2797E-B40A-9535-02FC-DD7E5045B617}"/>
              </a:ext>
            </a:extLst>
          </p:cNvPr>
          <p:cNvSpPr txBox="1"/>
          <p:nvPr/>
        </p:nvSpPr>
        <p:spPr>
          <a:xfrm>
            <a:off x="8637814" y="46128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43B1D7-6F7F-37D4-D0C2-69DCCC340F26}"/>
              </a:ext>
            </a:extLst>
          </p:cNvPr>
          <p:cNvSpPr txBox="1"/>
          <p:nvPr/>
        </p:nvSpPr>
        <p:spPr>
          <a:xfrm>
            <a:off x="12115800" y="1028699"/>
            <a:ext cx="2590800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000" dirty="0" err="1">
                <a:solidFill>
                  <a:schemeClr val="bg1"/>
                </a:solidFill>
              </a:rPr>
              <a:t>Subbox</a:t>
            </a:r>
            <a:r>
              <a:rPr lang="en-MY" sz="3000" dirty="0">
                <a:solidFill>
                  <a:schemeClr val="bg1"/>
                </a:solidFill>
              </a:rPr>
              <a:t> length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55D1B3-FFE4-845A-C5D1-F9885C8B6A46}"/>
              </a:ext>
            </a:extLst>
          </p:cNvPr>
          <p:cNvSpPr txBox="1"/>
          <p:nvPr/>
        </p:nvSpPr>
        <p:spPr>
          <a:xfrm>
            <a:off x="13896206" y="2404289"/>
            <a:ext cx="1887691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000" dirty="0">
                <a:solidFill>
                  <a:schemeClr val="bg1"/>
                </a:solidFill>
              </a:rPr>
              <a:t>Height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9F2453-50BC-501E-9AA0-23C05C09666B}"/>
              </a:ext>
            </a:extLst>
          </p:cNvPr>
          <p:cNvSpPr/>
          <p:nvPr/>
        </p:nvSpPr>
        <p:spPr>
          <a:xfrm>
            <a:off x="13116305" y="4457700"/>
            <a:ext cx="655104" cy="693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110EC39-8AA7-825D-5CF2-FE0897FA27DF}"/>
              </a:ext>
            </a:extLst>
          </p:cNvPr>
          <p:cNvSpPr/>
          <p:nvPr/>
        </p:nvSpPr>
        <p:spPr>
          <a:xfrm>
            <a:off x="12649200" y="5129939"/>
            <a:ext cx="1562100" cy="957849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Freeform 7"/>
          <p:cNvSpPr/>
          <p:nvPr/>
        </p:nvSpPr>
        <p:spPr>
          <a:xfrm>
            <a:off x="11065815" y="5450674"/>
            <a:ext cx="5411188" cy="3446255"/>
          </a:xfrm>
          <a:custGeom>
            <a:avLst/>
            <a:gdLst/>
            <a:ahLst/>
            <a:cxnLst/>
            <a:rect l="l" t="t" r="r" b="b"/>
            <a:pathLst>
              <a:path w="6858000" h="4454495">
                <a:moveTo>
                  <a:pt x="0" y="0"/>
                </a:moveTo>
                <a:lnTo>
                  <a:pt x="6858000" y="0"/>
                </a:lnTo>
                <a:lnTo>
                  <a:pt x="6858000" y="4454495"/>
                </a:lnTo>
                <a:lnTo>
                  <a:pt x="0" y="4454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6573" t="-93622" r="-76327" b="-68691"/>
            </a:stretch>
          </a:blipFill>
        </p:spPr>
        <p:txBody>
          <a:bodyPr/>
          <a:lstStyle/>
          <a:p>
            <a:endParaRPr lang="en-MY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468CC-D2BD-9414-FC51-67DF45CC4566}"/>
              </a:ext>
            </a:extLst>
          </p:cNvPr>
          <p:cNvGrpSpPr/>
          <p:nvPr/>
        </p:nvGrpSpPr>
        <p:grpSpPr>
          <a:xfrm>
            <a:off x="15669524" y="6031123"/>
            <a:ext cx="1920839" cy="2321833"/>
            <a:chOff x="15670966" y="6187654"/>
            <a:chExt cx="1920839" cy="23218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391C4B-DE4C-052A-C2E6-D06F3591F672}"/>
                </a:ext>
              </a:extLst>
            </p:cNvPr>
            <p:cNvSpPr txBox="1"/>
            <p:nvPr/>
          </p:nvSpPr>
          <p:spPr>
            <a:xfrm>
              <a:off x="15704114" y="6187654"/>
              <a:ext cx="1887691" cy="5539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D101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DF3F1F-282C-D9ED-2009-FE7415EA0FDA}"/>
                </a:ext>
              </a:extLst>
            </p:cNvPr>
            <p:cNvSpPr txBox="1"/>
            <p:nvPr/>
          </p:nvSpPr>
          <p:spPr>
            <a:xfrm>
              <a:off x="15670966" y="7955489"/>
              <a:ext cx="1887691" cy="5539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D102</a:t>
              </a: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998244-C5B4-9E96-8CF6-EBEA74B97F03}"/>
              </a:ext>
            </a:extLst>
          </p:cNvPr>
          <p:cNvCxnSpPr>
            <a:cxnSpLocks/>
          </p:cNvCxnSpPr>
          <p:nvPr/>
        </p:nvCxnSpPr>
        <p:spPr>
          <a:xfrm flipH="1">
            <a:off x="13755228" y="6455805"/>
            <a:ext cx="16181" cy="147247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5E2ED62-CBCA-8A39-1433-7DE3EFF76E9C}"/>
              </a:ext>
            </a:extLst>
          </p:cNvPr>
          <p:cNvSpPr txBox="1"/>
          <p:nvPr/>
        </p:nvSpPr>
        <p:spPr>
          <a:xfrm>
            <a:off x="14077290" y="6793793"/>
            <a:ext cx="3366065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000" dirty="0">
                <a:solidFill>
                  <a:schemeClr val="bg1"/>
                </a:solidFill>
              </a:rPr>
              <a:t>Detector spacing : 10cm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AD253F-0754-9DF7-38D0-EA7653F89B65}"/>
              </a:ext>
            </a:extLst>
          </p:cNvPr>
          <p:cNvGrpSpPr/>
          <p:nvPr/>
        </p:nvGrpSpPr>
        <p:grpSpPr>
          <a:xfrm>
            <a:off x="11161743" y="6455805"/>
            <a:ext cx="2383532" cy="1092061"/>
            <a:chOff x="11161743" y="6455805"/>
            <a:chExt cx="2383532" cy="109206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50C28-EBA0-D49D-E5C6-A4446FFBCF66}"/>
                </a:ext>
              </a:extLst>
            </p:cNvPr>
            <p:cNvSpPr txBox="1"/>
            <p:nvPr/>
          </p:nvSpPr>
          <p:spPr>
            <a:xfrm>
              <a:off x="11161743" y="6993868"/>
              <a:ext cx="2383532" cy="5539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40cm side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0471860-C6A7-1CBB-D470-F63BE58C460A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0" y="6455805"/>
              <a:ext cx="864016" cy="422238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1BED76-2FC1-E9CB-EEEF-28009BF971EC}"/>
              </a:ext>
            </a:extLst>
          </p:cNvPr>
          <p:cNvGrpSpPr/>
          <p:nvPr/>
        </p:nvGrpSpPr>
        <p:grpSpPr>
          <a:xfrm>
            <a:off x="12175562" y="5434739"/>
            <a:ext cx="3366065" cy="722530"/>
            <a:chOff x="11996353" y="5182970"/>
            <a:chExt cx="3366065" cy="722530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08E72B5-0991-AF37-7362-7E666EB7315B}"/>
                </a:ext>
              </a:extLst>
            </p:cNvPr>
            <p:cNvCxnSpPr>
              <a:cxnSpLocks/>
            </p:cNvCxnSpPr>
            <p:nvPr/>
          </p:nvCxnSpPr>
          <p:spPr>
            <a:xfrm>
              <a:off x="12034453" y="5905500"/>
              <a:ext cx="3281747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224686-50AB-CA9B-D2B6-D392240A614E}"/>
                </a:ext>
              </a:extLst>
            </p:cNvPr>
            <p:cNvSpPr txBox="1"/>
            <p:nvPr/>
          </p:nvSpPr>
          <p:spPr>
            <a:xfrm>
              <a:off x="11996353" y="5182970"/>
              <a:ext cx="3366065" cy="5539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20cm side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215291C-06DD-BD7E-1BE3-A71D9348559E}"/>
              </a:ext>
            </a:extLst>
          </p:cNvPr>
          <p:cNvSpPr/>
          <p:nvPr/>
        </p:nvSpPr>
        <p:spPr>
          <a:xfrm>
            <a:off x="623866" y="5771896"/>
            <a:ext cx="10106921" cy="37904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99" lvl="2" algn="just">
              <a:lnSpc>
                <a:spcPts val="5599"/>
              </a:lnSpc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Optimal parameters : statistics 2m events</a:t>
            </a:r>
          </a:p>
          <a:p>
            <a:pPr marL="888999" lvl="2" algn="just">
              <a:lnSpc>
                <a:spcPts val="5599"/>
              </a:lnSpc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Relation between turning point and height derived</a:t>
            </a:r>
          </a:p>
          <a:p>
            <a:pPr marL="888999" lvl="2" algn="just">
              <a:lnSpc>
                <a:spcPts val="5599"/>
              </a:lnSpc>
            </a:pPr>
            <a:r>
              <a:rPr lang="en-US" sz="36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Approximate turning point and only valid for specific detector geometry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A2516-6B8D-4066-A00B-B9E2078E7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F6EC48-0E4D-241F-D7EA-406E00E8A320}"/>
              </a:ext>
            </a:extLst>
          </p:cNvPr>
          <p:cNvSpPr/>
          <p:nvPr/>
        </p:nvSpPr>
        <p:spPr>
          <a:xfrm flipV="1">
            <a:off x="0" y="-96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A3F636F-5A57-D7A4-1085-5F865B559D95}"/>
              </a:ext>
            </a:extLst>
          </p:cNvPr>
          <p:cNvSpPr txBox="1"/>
          <p:nvPr/>
        </p:nvSpPr>
        <p:spPr>
          <a:xfrm>
            <a:off x="1013400" y="250883"/>
            <a:ext cx="12049505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Method: Simulation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C27F799-54E0-565A-FD1E-92C9506F76AE}"/>
              </a:ext>
            </a:extLst>
          </p:cNvPr>
          <p:cNvSpPr txBox="1"/>
          <p:nvPr/>
        </p:nvSpPr>
        <p:spPr>
          <a:xfrm>
            <a:off x="318132" y="8128"/>
            <a:ext cx="408766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70647-4F81-3E47-79B3-92AB409B4685}"/>
              </a:ext>
            </a:extLst>
          </p:cNvPr>
          <p:cNvSpPr txBox="1"/>
          <p:nvPr/>
        </p:nvSpPr>
        <p:spPr>
          <a:xfrm>
            <a:off x="8670471" y="515166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F71184-FD38-208B-C728-3F35A8EDEB20}"/>
              </a:ext>
            </a:extLst>
          </p:cNvPr>
          <p:cNvSpPr txBox="1"/>
          <p:nvPr/>
        </p:nvSpPr>
        <p:spPr>
          <a:xfrm>
            <a:off x="8637814" y="46128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A85BF-6C5E-9112-0AD9-FF82EA656411}"/>
              </a:ext>
            </a:extLst>
          </p:cNvPr>
          <p:cNvSpPr txBox="1"/>
          <p:nvPr/>
        </p:nvSpPr>
        <p:spPr>
          <a:xfrm>
            <a:off x="444877" y="1406576"/>
            <a:ext cx="17619714" cy="44012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MY" sz="4000" dirty="0">
                <a:solidFill>
                  <a:schemeClr val="bg1"/>
                </a:solidFill>
              </a:rPr>
              <a:t>Relation between </a:t>
            </a:r>
            <a:r>
              <a:rPr lang="en-MY" sz="4000" dirty="0" err="1">
                <a:solidFill>
                  <a:schemeClr val="bg1"/>
                </a:solidFill>
              </a:rPr>
              <a:t>subbox</a:t>
            </a:r>
            <a:r>
              <a:rPr lang="en-MY" sz="4000" dirty="0">
                <a:solidFill>
                  <a:schemeClr val="bg1"/>
                </a:solidFill>
              </a:rPr>
              <a:t> turning point and muon sky height from previous parameter scan:</a:t>
            </a:r>
          </a:p>
          <a:p>
            <a:r>
              <a:rPr lang="en-MY" sz="4000" dirty="0">
                <a:solidFill>
                  <a:schemeClr val="bg1"/>
                </a:solidFill>
              </a:rPr>
              <a:t>Turning point = 2.017(muon sky height) + 26.806</a:t>
            </a:r>
          </a:p>
          <a:p>
            <a:endParaRPr lang="en-MY" sz="4000" dirty="0">
              <a:solidFill>
                <a:schemeClr val="bg1"/>
              </a:solidFill>
            </a:endParaRPr>
          </a:p>
          <a:p>
            <a:r>
              <a:rPr lang="en-MY" sz="4000" dirty="0">
                <a:solidFill>
                  <a:schemeClr val="bg1"/>
                </a:solidFill>
              </a:rPr>
              <a:t>We can get the turning point for the respective muon height.</a:t>
            </a:r>
          </a:p>
          <a:p>
            <a:endParaRPr lang="en-MY" sz="4000" dirty="0">
              <a:solidFill>
                <a:schemeClr val="bg1"/>
              </a:solidFill>
            </a:endParaRPr>
          </a:p>
          <a:p>
            <a:r>
              <a:rPr lang="en-MY" sz="4000" dirty="0">
                <a:solidFill>
                  <a:schemeClr val="bg1"/>
                </a:solidFill>
              </a:rPr>
              <a:t>Efficiency of detectors = muons detected/muons released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2EBE62-BE5B-6CA9-DE2C-328725F853EB}"/>
              </a:ext>
            </a:extLst>
          </p:cNvPr>
          <p:cNvGrpSpPr/>
          <p:nvPr/>
        </p:nvGrpSpPr>
        <p:grpSpPr>
          <a:xfrm>
            <a:off x="457199" y="6087788"/>
            <a:ext cx="10656164" cy="2957665"/>
            <a:chOff x="457199" y="6087788"/>
            <a:chExt cx="7696202" cy="2957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3A6502-3906-6793-A600-0AE00494934D}"/>
                </a:ext>
              </a:extLst>
            </p:cNvPr>
            <p:cNvSpPr txBox="1"/>
            <p:nvPr/>
          </p:nvSpPr>
          <p:spPr>
            <a:xfrm>
              <a:off x="457199" y="7106461"/>
              <a:ext cx="7696202" cy="193899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MY" sz="4000" dirty="0">
                  <a:solidFill>
                    <a:schemeClr val="bg1"/>
                  </a:solidFill>
                </a:rPr>
                <a:t>Efficiency should be constant across the heights with the respective </a:t>
              </a:r>
              <a:r>
                <a:rPr lang="en-MY" sz="4000" dirty="0" err="1">
                  <a:solidFill>
                    <a:schemeClr val="bg1"/>
                  </a:solidFill>
                </a:rPr>
                <a:t>subbox</a:t>
              </a:r>
              <a:r>
                <a:rPr lang="en-MY" sz="4000" dirty="0">
                  <a:solidFill>
                    <a:schemeClr val="bg1"/>
                  </a:solidFill>
                </a:rPr>
                <a:t> length turning point for the same geometry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D6415677-3B1B-F7F5-8D0C-DD62C2A16412}"/>
                </a:ext>
              </a:extLst>
            </p:cNvPr>
            <p:cNvSpPr/>
            <p:nvPr/>
          </p:nvSpPr>
          <p:spPr>
            <a:xfrm rot="10800000">
              <a:off x="3276600" y="6087788"/>
              <a:ext cx="1239991" cy="906080"/>
            </a:xfrm>
            <a:prstGeom prst="down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618944-E96E-7D8F-234D-F78AF9A36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4"/>
          <a:stretch>
            <a:fillRect/>
          </a:stretch>
        </p:blipFill>
        <p:spPr>
          <a:xfrm>
            <a:off x="13516894" y="2445583"/>
            <a:ext cx="4228257" cy="26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B3E26-AB1F-4295-98C9-82600453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7437B4-F6A1-1B80-E400-005586C70C6C}"/>
              </a:ext>
            </a:extLst>
          </p:cNvPr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2DCB0DA-EB1C-5779-E82A-5A4DFC2BE9A2}"/>
              </a:ext>
            </a:extLst>
          </p:cNvPr>
          <p:cNvSpPr txBox="1"/>
          <p:nvPr/>
        </p:nvSpPr>
        <p:spPr>
          <a:xfrm>
            <a:off x="1066800" y="-8128"/>
            <a:ext cx="1379220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Results : Efficiency vs muon sky height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2619CF8-5376-4F1C-4F2C-4DBAC8F825EA}"/>
              </a:ext>
            </a:extLst>
          </p:cNvPr>
          <p:cNvSpPr txBox="1"/>
          <p:nvPr/>
        </p:nvSpPr>
        <p:spPr>
          <a:xfrm>
            <a:off x="218054" y="38100"/>
            <a:ext cx="445636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7B670D-491F-8747-F3F4-28AA9612F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5" y="1061420"/>
            <a:ext cx="12877809" cy="90144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34231D-47D3-66B6-4211-A7C8FF094489}"/>
              </a:ext>
            </a:extLst>
          </p:cNvPr>
          <p:cNvSpPr/>
          <p:nvPr/>
        </p:nvSpPr>
        <p:spPr>
          <a:xfrm>
            <a:off x="9829800" y="7353300"/>
            <a:ext cx="8191504" cy="259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400" dirty="0">
                <a:solidFill>
                  <a:schemeClr val="bg1"/>
                </a:solidFill>
              </a:rPr>
              <a:t>Efficiency for different height and </a:t>
            </a:r>
            <a:r>
              <a:rPr lang="en-MY" sz="4400" dirty="0" err="1">
                <a:solidFill>
                  <a:schemeClr val="bg1"/>
                </a:solidFill>
              </a:rPr>
              <a:t>subbox</a:t>
            </a:r>
            <a:r>
              <a:rPr lang="en-MY" sz="4400" dirty="0">
                <a:solidFill>
                  <a:schemeClr val="bg1"/>
                </a:solidFill>
              </a:rPr>
              <a:t> length is compatible within 2 sigma</a:t>
            </a:r>
          </a:p>
        </p:txBody>
      </p:sp>
    </p:spTree>
    <p:extLst>
      <p:ext uri="{BB962C8B-B14F-4D97-AF65-F5344CB8AC3E}">
        <p14:creationId xmlns:p14="http://schemas.microsoft.com/office/powerpoint/2010/main" val="385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6F11A-05AB-DA6D-DF8D-A4439F2F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FE5575-366D-6FFD-0B2E-A1A2668B32BF}"/>
              </a:ext>
            </a:extLst>
          </p:cNvPr>
          <p:cNvSpPr/>
          <p:nvPr/>
        </p:nvSpPr>
        <p:spPr>
          <a:xfrm flipV="1">
            <a:off x="0" y="-96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5FB3347-FDE4-4C2F-F5C7-D5F51FF84994}"/>
              </a:ext>
            </a:extLst>
          </p:cNvPr>
          <p:cNvSpPr txBox="1"/>
          <p:nvPr/>
        </p:nvSpPr>
        <p:spPr>
          <a:xfrm>
            <a:off x="351795" y="8128"/>
            <a:ext cx="341440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0CCFC-FA30-BFAB-188E-1D34CFB41213}"/>
              </a:ext>
            </a:extLst>
          </p:cNvPr>
          <p:cNvSpPr txBox="1"/>
          <p:nvPr/>
        </p:nvSpPr>
        <p:spPr>
          <a:xfrm>
            <a:off x="8670471" y="515166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4E4E4F-1D2F-8938-BC13-A0CB46CC9B50}"/>
              </a:ext>
            </a:extLst>
          </p:cNvPr>
          <p:cNvSpPr txBox="1"/>
          <p:nvPr/>
        </p:nvSpPr>
        <p:spPr>
          <a:xfrm>
            <a:off x="8637814" y="46128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9830606-21C5-40D6-1BB8-60C1CEA8C117}"/>
              </a:ext>
            </a:extLst>
          </p:cNvPr>
          <p:cNvSpPr/>
          <p:nvPr/>
        </p:nvSpPr>
        <p:spPr>
          <a:xfrm>
            <a:off x="1074566" y="243733"/>
            <a:ext cx="16299034" cy="42005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400" dirty="0">
                <a:solidFill>
                  <a:schemeClr val="bg1"/>
                </a:solidFill>
              </a:rPr>
              <a:t>Previous multiparameter scans reveals the relation of </a:t>
            </a:r>
            <a:r>
              <a:rPr lang="en-MY" sz="4400" dirty="0" err="1">
                <a:solidFill>
                  <a:schemeClr val="bg1"/>
                </a:solidFill>
              </a:rPr>
              <a:t>subbox</a:t>
            </a:r>
            <a:r>
              <a:rPr lang="en-MY" sz="4400" dirty="0">
                <a:solidFill>
                  <a:schemeClr val="bg1"/>
                </a:solidFill>
              </a:rPr>
              <a:t> length and  height. The relation is specifically for 20cm*40cm*1cm detectors with 10cm spacing.</a:t>
            </a:r>
          </a:p>
          <a:p>
            <a:r>
              <a:rPr lang="en-MY" sz="4400" dirty="0">
                <a:solidFill>
                  <a:schemeClr val="bg1"/>
                </a:solidFill>
              </a:rPr>
              <a:t>But… </a:t>
            </a:r>
          </a:p>
          <a:p>
            <a:r>
              <a:rPr lang="en-MY" sz="4400" dirty="0">
                <a:solidFill>
                  <a:schemeClr val="bg1"/>
                </a:solidFill>
              </a:rPr>
              <a:t>The detector size depends on what detector we can get for actual experiments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AC817F6-82BA-02EB-E74F-5FAF02B25B64}"/>
              </a:ext>
            </a:extLst>
          </p:cNvPr>
          <p:cNvSpPr/>
          <p:nvPr/>
        </p:nvSpPr>
        <p:spPr>
          <a:xfrm>
            <a:off x="1101998" y="4581211"/>
            <a:ext cx="8621785" cy="1411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400" dirty="0">
                <a:solidFill>
                  <a:schemeClr val="bg1"/>
                </a:solidFill>
              </a:rPr>
              <a:t>What if we cannot get the exact size that is used for simulation?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7DB81F3-07DF-D8CC-50A0-7DF6600B3924}"/>
              </a:ext>
            </a:extLst>
          </p:cNvPr>
          <p:cNvGrpSpPr/>
          <p:nvPr/>
        </p:nvGrpSpPr>
        <p:grpSpPr>
          <a:xfrm>
            <a:off x="1105046" y="6066064"/>
            <a:ext cx="9486754" cy="3369205"/>
            <a:chOff x="1105046" y="6066064"/>
            <a:chExt cx="9486754" cy="3369205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877DE1D-37C8-7732-A9D9-2525057B7287}"/>
                </a:ext>
              </a:extLst>
            </p:cNvPr>
            <p:cNvSpPr/>
            <p:nvPr/>
          </p:nvSpPr>
          <p:spPr>
            <a:xfrm>
              <a:off x="1105046" y="7203601"/>
              <a:ext cx="9486754" cy="22316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4400" dirty="0">
                  <a:solidFill>
                    <a:schemeClr val="bg1"/>
                  </a:solidFill>
                </a:rPr>
                <a:t>This motivates the investigation for different detector geometries</a:t>
              </a:r>
            </a:p>
          </p:txBody>
        </p:sp>
        <p:sp>
          <p:nvSpPr>
            <p:cNvPr id="141" name="Arrow: Down 140">
              <a:extLst>
                <a:ext uri="{FF2B5EF4-FFF2-40B4-BE49-F238E27FC236}">
                  <a16:creationId xmlns:a16="http://schemas.microsoft.com/office/drawing/2014/main" id="{DC83B3A6-1E69-EC05-9665-456D85C70120}"/>
                </a:ext>
              </a:extLst>
            </p:cNvPr>
            <p:cNvSpPr/>
            <p:nvPr/>
          </p:nvSpPr>
          <p:spPr>
            <a:xfrm>
              <a:off x="4460390" y="6066064"/>
              <a:ext cx="1905000" cy="1011689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8BC4B1E-915B-867D-5C6F-7B17132197B8}"/>
              </a:ext>
            </a:extLst>
          </p:cNvPr>
          <p:cNvSpPr/>
          <p:nvPr/>
        </p:nvSpPr>
        <p:spPr>
          <a:xfrm>
            <a:off x="10920974" y="4697699"/>
            <a:ext cx="6605026" cy="2909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400" dirty="0">
                <a:solidFill>
                  <a:schemeClr val="bg1"/>
                </a:solidFill>
              </a:rPr>
              <a:t>Dr Hoh say the detector dimensions have to change to 50cm*50cm*1cm. </a:t>
            </a:r>
          </a:p>
          <a:p>
            <a:r>
              <a:rPr lang="en-MY" sz="4400" dirty="0">
                <a:solidFill>
                  <a:schemeClr val="bg1"/>
                </a:solidFill>
              </a:rPr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36118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A61F9-F156-FBC9-EC9E-1E79934ED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20A372A-BB72-DADD-97A5-2802D3F36DF1}"/>
              </a:ext>
            </a:extLst>
          </p:cNvPr>
          <p:cNvSpPr/>
          <p:nvPr/>
        </p:nvSpPr>
        <p:spPr>
          <a:xfrm flipV="1">
            <a:off x="0" y="-967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C50CC06-5519-F079-176D-1171B13CE0FC}"/>
              </a:ext>
            </a:extLst>
          </p:cNvPr>
          <p:cNvSpPr txBox="1"/>
          <p:nvPr/>
        </p:nvSpPr>
        <p:spPr>
          <a:xfrm>
            <a:off x="1013400" y="250883"/>
            <a:ext cx="12049505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Method: Simulation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1EA6BE3-C52D-F34C-484E-F0CA85C751F8}"/>
              </a:ext>
            </a:extLst>
          </p:cNvPr>
          <p:cNvSpPr txBox="1"/>
          <p:nvPr/>
        </p:nvSpPr>
        <p:spPr>
          <a:xfrm>
            <a:off x="313323" y="8128"/>
            <a:ext cx="418384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73504-8595-BF28-B5F3-0552E2D1BA4B}"/>
              </a:ext>
            </a:extLst>
          </p:cNvPr>
          <p:cNvSpPr txBox="1"/>
          <p:nvPr/>
        </p:nvSpPr>
        <p:spPr>
          <a:xfrm>
            <a:off x="8670471" y="515166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8774C9-A169-099C-F85C-1D7AD83D3D98}"/>
              </a:ext>
            </a:extLst>
          </p:cNvPr>
          <p:cNvSpPr txBox="1"/>
          <p:nvPr/>
        </p:nvSpPr>
        <p:spPr>
          <a:xfrm>
            <a:off x="8637814" y="46128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8BBC56-9BCD-D129-38DF-0D0018565E57}"/>
              </a:ext>
            </a:extLst>
          </p:cNvPr>
          <p:cNvGrpSpPr/>
          <p:nvPr/>
        </p:nvGrpSpPr>
        <p:grpSpPr>
          <a:xfrm>
            <a:off x="1371600" y="1689474"/>
            <a:ext cx="6524548" cy="3462190"/>
            <a:chOff x="11065815" y="5434739"/>
            <a:chExt cx="6524548" cy="346219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289FC8B-D7E8-C50B-4AD5-AEFB351D2D80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0BC5295-068F-414E-BDF5-9174EBFB0E81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2DC96E-E1DC-0F51-8948-E485E3B55C63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4E63E8-1385-8A6B-0C3D-1DBC4E702FEF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7A0582D-22D1-0576-BA37-14378D2A2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D1686A-2D1D-0626-88E0-177EA48A5FA7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C017337-F8F7-BEA8-CC20-A11CE472F90B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9EDFC3B-4522-6FEF-A5FF-EF2565D2B0E6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40cm side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5B3EEE3-4EF0-90AE-4D85-7DC271111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241F392-057E-BC42-5FD1-192BBCCC7AD6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90A7C8D-0FCF-DE4B-B0CB-B15D5CBC0D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523AFD-0BE3-0524-E4D0-044AC82E1C0C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20cm side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978DF7-B52C-2392-37BD-B7462B9E5EB5}"/>
              </a:ext>
            </a:extLst>
          </p:cNvPr>
          <p:cNvGrpSpPr/>
          <p:nvPr/>
        </p:nvGrpSpPr>
        <p:grpSpPr>
          <a:xfrm>
            <a:off x="1371600" y="5701546"/>
            <a:ext cx="6524548" cy="3462190"/>
            <a:chOff x="11065815" y="5434739"/>
            <a:chExt cx="6524548" cy="3462190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E7690D8-C860-0372-E641-191A7B06DCB6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E923821-F68C-4F09-06E8-6F74395C156A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E0A502-17DB-DC3C-817F-9310FB38B3AA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51316F-1CCB-D640-EB0A-A4C3D9EFE853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D8065C1-7450-F3F1-F68B-6D867319B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89AF8D-714A-BBD5-65C2-9A3FFE2870E7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1E1C6C0-0C4D-B4ED-EFE0-DC180A02948F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EA3A83-FAF4-B65C-0578-15642EC13FE2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40cm side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C85413E-1835-9ADD-AB82-7A193BC67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DDCCC1E-BE6B-F9B1-EF82-16F812AB9504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0F506D1-4C3C-507F-622D-6D3852BA3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54CA731-6F22-BBD0-7A2B-EAEA98BB3693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40cm side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3CFE37-443B-C494-2CAB-8688FECD6AFC}"/>
              </a:ext>
            </a:extLst>
          </p:cNvPr>
          <p:cNvGrpSpPr/>
          <p:nvPr/>
        </p:nvGrpSpPr>
        <p:grpSpPr>
          <a:xfrm>
            <a:off x="1371600" y="1680204"/>
            <a:ext cx="6524548" cy="3462190"/>
            <a:chOff x="11065815" y="5434739"/>
            <a:chExt cx="6524548" cy="3462190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2782370-CAC4-3123-B1F9-D4211FCDF85E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76A7186-607F-6F1B-A43F-FDD505CE4304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0E3AD9-759E-E8B6-8330-B5567170E5BC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5800571-E88A-663D-E78F-85E151D927DD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6B4F067-F082-DC2E-1CAE-5C261DC74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709EB1A-E1D0-02E4-262F-12BAAD7226DB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8D94CE8-4E79-948D-1C48-B81A171AB564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552B72-4FAC-BB6A-F4D3-CDC606EE906A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FC909998-5327-4E7D-2A63-0BD0EC7780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F28438-CCB0-42A6-F562-08F6B883D48F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88EB97C-8246-F7DC-B428-D8E4CE4D50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CCF50EC-024C-DAB5-DFC0-BAB93DE33A2B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5BB369-6ADF-F748-C60C-C62CB7B01FA5}"/>
              </a:ext>
            </a:extLst>
          </p:cNvPr>
          <p:cNvGrpSpPr/>
          <p:nvPr/>
        </p:nvGrpSpPr>
        <p:grpSpPr>
          <a:xfrm>
            <a:off x="1433022" y="5732113"/>
            <a:ext cx="6524548" cy="3462190"/>
            <a:chOff x="11065815" y="5434739"/>
            <a:chExt cx="6524548" cy="3462190"/>
          </a:xfrm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63CB9E4C-C84D-1381-F72A-CE479996E556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2A7C623-AADA-2BC9-9D33-F09DE42E0087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A919810-FF38-82FE-A14D-2D9A25F56192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833177B-A3CF-B636-C3D6-88FEF69BC17F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5F32D9D-C78C-244F-9287-E40B027AE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A2EF75-9723-41EB-E50F-82F1457F7838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C1729A-C63A-3C63-1358-22E38EC5874E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DC3897C-32D2-0159-1860-A9C604265A1F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60cm side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7A7034A-BEB1-4EFA-E845-D08909BB0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96FD521-72BC-1BE1-AF62-39EB3E5873C1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03846A2C-288D-663B-99D3-81A7B2DD84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FE7D1A-1792-4F8A-8CD8-2AB3B30031BB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60cm side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9C9F35B-AC39-5744-5150-A9F4720747EE}"/>
              </a:ext>
            </a:extLst>
          </p:cNvPr>
          <p:cNvGrpSpPr/>
          <p:nvPr/>
        </p:nvGrpSpPr>
        <p:grpSpPr>
          <a:xfrm>
            <a:off x="1420202" y="1731348"/>
            <a:ext cx="6524548" cy="3462190"/>
            <a:chOff x="11065815" y="5434739"/>
            <a:chExt cx="6524548" cy="3462190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C4A7D900-3461-0825-AEF2-5AF1909A5AA3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08094AC-37CF-229A-EE17-87B2A03A5A92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EB2CB0-7C1B-807D-FE83-46FCAFA13C23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443802C-3269-EE78-4754-7A35551C5436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00706E4-7624-3396-99DD-8B9D2B9C8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E772544-B444-49F2-94A1-FD22D8503D66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B9F9691-5A3A-EABA-4672-829405393597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E7983F4-05C0-FE0F-338A-A414DF2AE7A8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70cm side</a:t>
                </a:r>
              </a:p>
            </p:txBody>
          </p: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EE2ADC9-B175-D543-A260-4F3DF06DD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A998034-7C7E-CB4E-93B9-6D398887263F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754D84BE-DBC6-DF5A-4E72-27E640651D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A3F0E6C-DE40-4197-512A-EEB5DDBFCA08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70cm side</a:t>
                </a: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B1825E3-A6A8-E577-2DD3-0AE465E78F13}"/>
              </a:ext>
            </a:extLst>
          </p:cNvPr>
          <p:cNvGrpSpPr/>
          <p:nvPr/>
        </p:nvGrpSpPr>
        <p:grpSpPr>
          <a:xfrm>
            <a:off x="1460339" y="5732113"/>
            <a:ext cx="6524548" cy="3462190"/>
            <a:chOff x="11065815" y="5434739"/>
            <a:chExt cx="6524548" cy="3462190"/>
          </a:xfrm>
        </p:grpSpPr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3C80A6DB-616A-4655-B219-6F47D08BCCB8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8A197E4-D583-CA6F-1599-69C1C9897B35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DCD361D-18B2-F28A-759B-155E2F3347E9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4146826-432E-B0CA-BB4B-CE2E18CB4B45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2BDEFE0-1C7E-4E35-C083-682A9FB39F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7AEE3C1-3E68-7FFA-77E3-62D9E798478B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F5A71CD-0BB8-EA11-CFD1-0ED3D7A2A375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E3F2DAC-7354-1EAD-28B3-46AB1D130B2F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80cm side</a:t>
                </a:r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1C503346-8E9E-E4B6-1E20-060AFF788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8AA5263-3E65-86DA-2F2F-93BCAA67AF4C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3DB25DF9-DBA5-80A8-AC32-78371A92CD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46BA1D-9769-F0B8-E7A9-EA096DFF7E1A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80cm side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EC4E2EB-B208-9251-AAED-F147BA4E1CE1}"/>
              </a:ext>
            </a:extLst>
          </p:cNvPr>
          <p:cNvGrpSpPr/>
          <p:nvPr/>
        </p:nvGrpSpPr>
        <p:grpSpPr>
          <a:xfrm>
            <a:off x="10058016" y="1680204"/>
            <a:ext cx="6524548" cy="3462190"/>
            <a:chOff x="11065815" y="5434739"/>
            <a:chExt cx="6524548" cy="3462190"/>
          </a:xfrm>
        </p:grpSpPr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070B1C6-09E4-ADA1-9B9F-7B46CF71A479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91BF466-65F1-3371-6C03-67AE9567848B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9A73EE5-72E1-2160-4C84-0EE587A474FC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9F45EF1-D375-1A93-088F-BA02AD3C044E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62394A2-8EBE-3BC4-EB7F-CED3B56FE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12DE54F-A52A-A04E-B412-F4C912957E33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3E311C-E235-67AF-59D6-E6A34A735358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7A7472C-B32E-789B-4926-08922A9820E3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0212B18C-49DB-7AD2-11A7-2D414A6B9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7E662BF-6688-504B-CCE0-A33E027F09D1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F72037AC-228A-5357-0674-F1B5952E24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6FC78F0-45F6-5BC3-545F-D64667850BE8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</p:grp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F3E9622-204F-642B-76AA-1C7F2EDB7264}"/>
              </a:ext>
            </a:extLst>
          </p:cNvPr>
          <p:cNvSpPr/>
          <p:nvPr/>
        </p:nvSpPr>
        <p:spPr>
          <a:xfrm>
            <a:off x="10058016" y="1680204"/>
            <a:ext cx="6557205" cy="35795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BF565DE-706B-7738-4B99-64D3C0184EE5}"/>
              </a:ext>
            </a:extLst>
          </p:cNvPr>
          <p:cNvGrpSpPr/>
          <p:nvPr/>
        </p:nvGrpSpPr>
        <p:grpSpPr>
          <a:xfrm>
            <a:off x="10062210" y="1631894"/>
            <a:ext cx="6524548" cy="4794538"/>
            <a:chOff x="11065815" y="5434739"/>
            <a:chExt cx="6524548" cy="3462190"/>
          </a:xfrm>
        </p:grpSpPr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E3E0CF36-5A2D-5BD4-534F-3C95B4D5950D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867EFF4-A017-4A72-840B-246AC71EECB0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C911CC3-5A5C-F965-F62A-D8453F9B0549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953D2DE-6EE6-5A51-EDF2-359DBBCD33E7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9805B8B-573B-D16E-4869-E310F0F05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0522C6B-77D2-5694-D5E5-06AAB6814C64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73342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20cm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DC82117-0C1B-6CA6-01DE-F996E825A8A7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824A916-B5B4-CD27-A06E-082F9C0E9056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161D6ADA-2127-125A-0F1D-7816E3D69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911F0DE-69AD-0A28-1A49-BDC5E0F28C42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77091B77-A8C2-24F0-D8A1-9017E71AB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ECA25C1B-1083-F1FA-C4DF-3D15D5241BE8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</p:grp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47C19FD-E9F8-1D70-9D60-C9676CDED673}"/>
              </a:ext>
            </a:extLst>
          </p:cNvPr>
          <p:cNvSpPr/>
          <p:nvPr/>
        </p:nvSpPr>
        <p:spPr>
          <a:xfrm>
            <a:off x="10006825" y="1628798"/>
            <a:ext cx="6557205" cy="47859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8C87262-55A5-111D-A08C-2EC88C7166C8}"/>
              </a:ext>
            </a:extLst>
          </p:cNvPr>
          <p:cNvGrpSpPr/>
          <p:nvPr/>
        </p:nvGrpSpPr>
        <p:grpSpPr>
          <a:xfrm>
            <a:off x="9987084" y="1598150"/>
            <a:ext cx="6435809" cy="5460694"/>
            <a:chOff x="11154554" y="5375501"/>
            <a:chExt cx="6435809" cy="3446255"/>
          </a:xfrm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F5AF6181-CE43-5C89-77CC-21B187BEDF9F}"/>
                </a:ext>
              </a:extLst>
            </p:cNvPr>
            <p:cNvSpPr/>
            <p:nvPr/>
          </p:nvSpPr>
          <p:spPr>
            <a:xfrm>
              <a:off x="11154554" y="5375501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B195543-99B7-D3BF-B26A-01F80D5A8184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F02C51BF-8C93-32D8-09B0-326A8F367BDE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93FB34D-ACB3-5FC1-B23A-EDEE0CB8E6F6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73AA702-29F5-D881-C46E-1543ABCB9B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C0D3C8A-C652-3B7F-9E9A-2120B73B7622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6409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30cm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028F005-9C2D-2DB5-8CFC-23FE12115A61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E116997-9984-5F83-5170-6159E2993F47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6FA8B346-7C9D-CDD1-6022-D19EDE0B4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1275A05-7937-D094-C175-756E2F135D8E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2F448D8C-AD2A-E788-2B97-06F9AE5705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BDA8A3B-E9D1-7D9E-95E4-4A7976F09293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298AF17-EB1D-F276-3F19-523BB1DA33EF}"/>
              </a:ext>
            </a:extLst>
          </p:cNvPr>
          <p:cNvSpPr/>
          <p:nvPr/>
        </p:nvSpPr>
        <p:spPr>
          <a:xfrm>
            <a:off x="9972500" y="1556240"/>
            <a:ext cx="6557205" cy="54606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50791CC-6706-D55E-0C32-B43D5FCA296E}"/>
              </a:ext>
            </a:extLst>
          </p:cNvPr>
          <p:cNvGrpSpPr/>
          <p:nvPr/>
        </p:nvGrpSpPr>
        <p:grpSpPr>
          <a:xfrm>
            <a:off x="9964221" y="1556239"/>
            <a:ext cx="6435809" cy="6669409"/>
            <a:chOff x="11154554" y="5375501"/>
            <a:chExt cx="6435809" cy="3446255"/>
          </a:xfrm>
        </p:grpSpPr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id="{51987B44-2937-9380-18A0-A28CA708F18C}"/>
                </a:ext>
              </a:extLst>
            </p:cNvPr>
            <p:cNvSpPr/>
            <p:nvPr/>
          </p:nvSpPr>
          <p:spPr>
            <a:xfrm>
              <a:off x="11154554" y="5375501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2B643D50-0EDC-ABAA-12A5-0EFEF54C4EBC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CF5F45EF-91CD-0902-BBD5-A8A69946D564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09BC07F-DFBA-C253-6305-F432A3BD769B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490A35EC-390A-0AE2-955D-297A57281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71A8BAE-A6A3-D70D-6AC2-53C312EC1AEC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52481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40cm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A2C8BAE-84ED-1863-4E89-F844D096619A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8B4B0986-BAEF-AC44-55C5-D2F921585AA7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AAF37B4C-8B78-D9F4-7AFB-F258659C4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4A683EF-D74E-BDC7-18CE-F1A2F8E719D0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84B3786E-46D2-392D-C726-3B45CB6A1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0C47756-E7A2-A0B9-1F7A-0CF2C2F74DC9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</p:grpSp>
      </p:grp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9263557-32B2-0F00-BBDD-5B96396891A1}"/>
              </a:ext>
            </a:extLst>
          </p:cNvPr>
          <p:cNvSpPr/>
          <p:nvPr/>
        </p:nvSpPr>
        <p:spPr>
          <a:xfrm>
            <a:off x="9967839" y="1556237"/>
            <a:ext cx="6557205" cy="66694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877CBB6-A3AF-71EA-0DCA-F426B9CAF36B}"/>
              </a:ext>
            </a:extLst>
          </p:cNvPr>
          <p:cNvGrpSpPr/>
          <p:nvPr/>
        </p:nvGrpSpPr>
        <p:grpSpPr>
          <a:xfrm>
            <a:off x="9995745" y="1598150"/>
            <a:ext cx="6435809" cy="7888750"/>
            <a:chOff x="11154554" y="5375501"/>
            <a:chExt cx="6435809" cy="3446255"/>
          </a:xfrm>
        </p:grpSpPr>
        <p:sp>
          <p:nvSpPr>
            <p:cNvPr id="173" name="Freeform 7">
              <a:extLst>
                <a:ext uri="{FF2B5EF4-FFF2-40B4-BE49-F238E27FC236}">
                  <a16:creationId xmlns:a16="http://schemas.microsoft.com/office/drawing/2014/main" id="{5E81E0C5-B296-EA99-24B2-023E059F7A67}"/>
                </a:ext>
              </a:extLst>
            </p:cNvPr>
            <p:cNvSpPr/>
            <p:nvPr/>
          </p:nvSpPr>
          <p:spPr>
            <a:xfrm>
              <a:off x="11154554" y="5375501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85A141A-6957-0355-E8FC-4CE6374B04D4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00DC9AEF-B9EB-0078-B591-19573289BFF0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302B77C-6686-BC3C-25BE-6C804C80EEAE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1C432A8A-E86D-452D-6FA4-71D148ABBF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90B017F-6741-8779-45AC-125E6087F232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4436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50cm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A9B9BBD-7C5E-82A0-9105-7A31D4C623EA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D17DDBA-A634-E104-30EB-A902AFD3746D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F8F0A36A-83E5-CA63-3CC1-F733A25C4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3DB6DB5-BB8F-8A15-DFC7-34AFB7E1BACB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13ED61A4-17E9-03D1-EA24-24614D689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40707125-AB2D-19A7-5EB7-3C5FC5F4F198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50cm side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61474-0857-FBD3-92F0-3D9A2706FDE6}"/>
              </a:ext>
            </a:extLst>
          </p:cNvPr>
          <p:cNvGrpSpPr/>
          <p:nvPr/>
        </p:nvGrpSpPr>
        <p:grpSpPr>
          <a:xfrm>
            <a:off x="1317377" y="1690590"/>
            <a:ext cx="6524548" cy="3462190"/>
            <a:chOff x="11065815" y="5434739"/>
            <a:chExt cx="6524548" cy="346219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71D0B96-58EA-212D-C5AC-8700A2BC8978}"/>
                </a:ext>
              </a:extLst>
            </p:cNvPr>
            <p:cNvSpPr/>
            <p:nvPr/>
          </p:nvSpPr>
          <p:spPr>
            <a:xfrm>
              <a:off x="11065815" y="5450674"/>
              <a:ext cx="5411188" cy="3446255"/>
            </a:xfrm>
            <a:custGeom>
              <a:avLst/>
              <a:gdLst/>
              <a:ahLst/>
              <a:cxnLst/>
              <a:rect l="l" t="t" r="r" b="b"/>
              <a:pathLst>
                <a:path w="6858000" h="4454495">
                  <a:moveTo>
                    <a:pt x="0" y="0"/>
                  </a:moveTo>
                  <a:lnTo>
                    <a:pt x="6858000" y="0"/>
                  </a:lnTo>
                  <a:lnTo>
                    <a:pt x="6858000" y="4454495"/>
                  </a:lnTo>
                  <a:lnTo>
                    <a:pt x="0" y="4454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26573" t="-93622" r="-76327" b="-68691"/>
              </a:stretch>
            </a:blipFill>
          </p:spPr>
          <p:txBody>
            <a:bodyPr/>
            <a:lstStyle/>
            <a:p>
              <a:endParaRPr lang="en-MY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76CD656-59FA-F523-E916-50D7310FCA62}"/>
                </a:ext>
              </a:extLst>
            </p:cNvPr>
            <p:cNvGrpSpPr/>
            <p:nvPr/>
          </p:nvGrpSpPr>
          <p:grpSpPr>
            <a:xfrm>
              <a:off x="15669524" y="6031123"/>
              <a:ext cx="1920839" cy="2321833"/>
              <a:chOff x="15670966" y="6187654"/>
              <a:chExt cx="1920839" cy="232183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B87FD3-0CA6-531F-7B4E-E25CA1EEA157}"/>
                  </a:ext>
                </a:extLst>
              </p:cNvPr>
              <p:cNvSpPr txBox="1"/>
              <p:nvPr/>
            </p:nvSpPr>
            <p:spPr>
              <a:xfrm>
                <a:off x="15704114" y="6187654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372AA3-395B-8746-9ACF-FD1D0EFB9D0C}"/>
                  </a:ext>
                </a:extLst>
              </p:cNvPr>
              <p:cNvSpPr txBox="1"/>
              <p:nvPr/>
            </p:nvSpPr>
            <p:spPr>
              <a:xfrm>
                <a:off x="15670966" y="7955489"/>
                <a:ext cx="1887691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D102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A947C7B-18C8-F700-F515-D590A03163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55228" y="6455805"/>
              <a:ext cx="16181" cy="147247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097CDB-25C5-0947-3F4A-47298236AEC9}"/>
                </a:ext>
              </a:extLst>
            </p:cNvPr>
            <p:cNvSpPr txBox="1"/>
            <p:nvPr/>
          </p:nvSpPr>
          <p:spPr>
            <a:xfrm>
              <a:off x="14077290" y="6793793"/>
              <a:ext cx="3366065" cy="10156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000" dirty="0">
                  <a:solidFill>
                    <a:schemeClr val="bg1"/>
                  </a:solidFill>
                </a:rPr>
                <a:t>Detector spacing : 10cm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89B4FF-CEAB-9D60-9017-2FCFA69CD1ED}"/>
                </a:ext>
              </a:extLst>
            </p:cNvPr>
            <p:cNvGrpSpPr/>
            <p:nvPr/>
          </p:nvGrpSpPr>
          <p:grpSpPr>
            <a:xfrm>
              <a:off x="11161743" y="6455805"/>
              <a:ext cx="2383532" cy="1092061"/>
              <a:chOff x="11161743" y="6455805"/>
              <a:chExt cx="2383532" cy="109206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D00C90-38C9-50D9-C962-EFB9DCE83870}"/>
                  </a:ext>
                </a:extLst>
              </p:cNvPr>
              <p:cNvSpPr txBox="1"/>
              <p:nvPr/>
            </p:nvSpPr>
            <p:spPr>
              <a:xfrm>
                <a:off x="11161743" y="6993868"/>
                <a:ext cx="2383532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90cm side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FC90EA5-0B97-164A-CDB9-4A975CAF5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11000" y="6455805"/>
                <a:ext cx="864016" cy="422238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D7F9A9-3067-0D20-831B-6158F43E737E}"/>
                </a:ext>
              </a:extLst>
            </p:cNvPr>
            <p:cNvGrpSpPr/>
            <p:nvPr/>
          </p:nvGrpSpPr>
          <p:grpSpPr>
            <a:xfrm>
              <a:off x="12175562" y="5434739"/>
              <a:ext cx="3366065" cy="722530"/>
              <a:chOff x="11996353" y="5182970"/>
              <a:chExt cx="3366065" cy="72253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A1C8926-6729-3132-DF0D-DE4E2E3D2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34453" y="5905500"/>
                <a:ext cx="3281747" cy="0"/>
              </a:xfrm>
              <a:prstGeom prst="straightConnector1">
                <a:avLst/>
              </a:prstGeom>
              <a:ln w="762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09ED16-749C-9643-B3DD-CBCEF7B32E6A}"/>
                  </a:ext>
                </a:extLst>
              </p:cNvPr>
              <p:cNvSpPr txBox="1"/>
              <p:nvPr/>
            </p:nvSpPr>
            <p:spPr>
              <a:xfrm>
                <a:off x="11996353" y="5182970"/>
                <a:ext cx="3366065" cy="55399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3000" dirty="0">
                    <a:solidFill>
                      <a:schemeClr val="bg1"/>
                    </a:solidFill>
                  </a:rPr>
                  <a:t>90cm side</a:t>
                </a:r>
              </a:p>
            </p:txBody>
          </p:sp>
        </p:grp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1C5DA82-B4A7-335C-5096-05F384893F16}"/>
              </a:ext>
            </a:extLst>
          </p:cNvPr>
          <p:cNvSpPr/>
          <p:nvPr/>
        </p:nvSpPr>
        <p:spPr>
          <a:xfrm>
            <a:off x="9239602" y="3404408"/>
            <a:ext cx="8514998" cy="33961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400" dirty="0"/>
              <a:t>Increase detector spacing</a:t>
            </a:r>
          </a:p>
          <a:p>
            <a:pPr algn="ctr"/>
            <a:r>
              <a:rPr lang="en-MY" sz="4400" dirty="0"/>
              <a:t>**Using 50cm*50cm detection area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1C045B3-6CB7-7C06-2BD3-86E2E48B8DA3}"/>
              </a:ext>
            </a:extLst>
          </p:cNvPr>
          <p:cNvSpPr/>
          <p:nvPr/>
        </p:nvSpPr>
        <p:spPr>
          <a:xfrm>
            <a:off x="754162" y="3581426"/>
            <a:ext cx="7509026" cy="315901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99" lvl="2">
              <a:lnSpc>
                <a:spcPts val="5599"/>
              </a:lnSpc>
            </a:pPr>
            <a:r>
              <a:rPr lang="en-US" sz="44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Increase detector size</a:t>
            </a:r>
          </a:p>
        </p:txBody>
      </p:sp>
    </p:spTree>
    <p:extLst>
      <p:ext uri="{BB962C8B-B14F-4D97-AF65-F5344CB8AC3E}">
        <p14:creationId xmlns:p14="http://schemas.microsoft.com/office/powerpoint/2010/main" val="187032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  <p:bldP spid="157" grpId="0" animBg="1"/>
      <p:bldP spid="171" grpId="0" animBg="1"/>
      <p:bldP spid="186" grpId="0" animBg="1"/>
      <p:bldP spid="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84B0E-4E46-13EE-0699-F03E1A450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F53C402-6F5E-1D7D-ADBB-F554E91CEBE6}"/>
              </a:ext>
            </a:extLst>
          </p:cNvPr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MY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919443A-612B-54A1-B6C7-C0303EA9CF13}"/>
              </a:ext>
            </a:extLst>
          </p:cNvPr>
          <p:cNvSpPr txBox="1"/>
          <p:nvPr/>
        </p:nvSpPr>
        <p:spPr>
          <a:xfrm>
            <a:off x="1066800" y="-8128"/>
            <a:ext cx="13792200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Results : Increase in detection area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77E369-A092-2850-60F8-E9779EBF197B}"/>
              </a:ext>
            </a:extLst>
          </p:cNvPr>
          <p:cNvSpPr txBox="1"/>
          <p:nvPr/>
        </p:nvSpPr>
        <p:spPr>
          <a:xfrm>
            <a:off x="218856" y="38100"/>
            <a:ext cx="444032" cy="9096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7558"/>
              </a:lnSpc>
              <a:spcBef>
                <a:spcPct val="0"/>
              </a:spcBef>
            </a:pPr>
            <a:r>
              <a:rPr lang="en-US" sz="539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26F52-B2D9-7C62-300D-53AE316D3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2"/>
          <a:stretch>
            <a:fillRect/>
          </a:stretch>
        </p:blipFill>
        <p:spPr>
          <a:xfrm>
            <a:off x="270152" y="1366969"/>
            <a:ext cx="5378446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8D5541-C6B9-F94A-8B9A-24889D4D3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9"/>
          <a:stretch>
            <a:fillRect/>
          </a:stretch>
        </p:blipFill>
        <p:spPr>
          <a:xfrm>
            <a:off x="6126289" y="1366969"/>
            <a:ext cx="5378447" cy="3367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EAF5A-51A5-F4B7-5449-27E6300A5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9"/>
          <a:stretch>
            <a:fillRect/>
          </a:stretch>
        </p:blipFill>
        <p:spPr>
          <a:xfrm>
            <a:off x="11976676" y="1340369"/>
            <a:ext cx="5378447" cy="3367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C48A15-C5E8-F4F4-E7A5-58A246694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9"/>
          <a:stretch>
            <a:fillRect/>
          </a:stretch>
        </p:blipFill>
        <p:spPr>
          <a:xfrm>
            <a:off x="270151" y="5824669"/>
            <a:ext cx="5378446" cy="3367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9FD52-62F3-7189-E5DB-023E265166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4"/>
          <a:stretch>
            <a:fillRect/>
          </a:stretch>
        </p:blipFill>
        <p:spPr>
          <a:xfrm>
            <a:off x="6079533" y="5815325"/>
            <a:ext cx="5425204" cy="3367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0239CE-7E93-75A1-C032-EC18E4D542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9"/>
          <a:stretch>
            <a:fillRect/>
          </a:stretch>
        </p:blipFill>
        <p:spPr>
          <a:xfrm>
            <a:off x="11935673" y="5786048"/>
            <a:ext cx="5425204" cy="3396652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F6A1293E-9496-43BC-104D-0923F120CD20}"/>
              </a:ext>
            </a:extLst>
          </p:cNvPr>
          <p:cNvSpPr txBox="1"/>
          <p:nvPr/>
        </p:nvSpPr>
        <p:spPr>
          <a:xfrm>
            <a:off x="916568" y="4790015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40cm*40cm*1cm</a:t>
            </a: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629A6E4B-2B79-2F6E-2346-5E3DC489259E}"/>
              </a:ext>
            </a:extLst>
          </p:cNvPr>
          <p:cNvSpPr txBox="1"/>
          <p:nvPr/>
        </p:nvSpPr>
        <p:spPr>
          <a:xfrm>
            <a:off x="6772706" y="4783545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50cm*50cm*1cm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256F0758-56B9-5D2B-5E19-D7B22683DF19}"/>
              </a:ext>
            </a:extLst>
          </p:cNvPr>
          <p:cNvSpPr txBox="1"/>
          <p:nvPr/>
        </p:nvSpPr>
        <p:spPr>
          <a:xfrm>
            <a:off x="12628844" y="4790014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60cm*60cm*1cm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E0028F33-8994-B1AA-492C-B2CE2CD5A350}"/>
              </a:ext>
            </a:extLst>
          </p:cNvPr>
          <p:cNvSpPr txBox="1"/>
          <p:nvPr/>
        </p:nvSpPr>
        <p:spPr>
          <a:xfrm>
            <a:off x="916568" y="9334597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70cm*70cm*1cm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B18201C3-5462-28C2-2DC1-5B8EC56730BC}"/>
              </a:ext>
            </a:extLst>
          </p:cNvPr>
          <p:cNvSpPr txBox="1"/>
          <p:nvPr/>
        </p:nvSpPr>
        <p:spPr>
          <a:xfrm>
            <a:off x="6749329" y="9328127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80cm*80cm*1cm</a:t>
            </a: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4BE365F6-372C-7C38-C53E-07805AF2B023}"/>
              </a:ext>
            </a:extLst>
          </p:cNvPr>
          <p:cNvSpPr txBox="1"/>
          <p:nvPr/>
        </p:nvSpPr>
        <p:spPr>
          <a:xfrm>
            <a:off x="12605469" y="9334597"/>
            <a:ext cx="408561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TT Norms"/>
                <a:ea typeface="TT Norms"/>
                <a:cs typeface="TT Norms"/>
                <a:sym typeface="TT Norms"/>
              </a:rPr>
              <a:t>90cm*90cm*1cm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4D2F4-5B14-26D6-AC4F-44E5714A39C5}"/>
              </a:ext>
            </a:extLst>
          </p:cNvPr>
          <p:cNvSpPr/>
          <p:nvPr/>
        </p:nvSpPr>
        <p:spPr>
          <a:xfrm>
            <a:off x="6002602" y="1168763"/>
            <a:ext cx="5579066" cy="41957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FBD5FD2-D0A3-0177-29A1-C2AE1A6A7525}"/>
              </a:ext>
            </a:extLst>
          </p:cNvPr>
          <p:cNvSpPr/>
          <p:nvPr/>
        </p:nvSpPr>
        <p:spPr>
          <a:xfrm>
            <a:off x="270152" y="857493"/>
            <a:ext cx="17084972" cy="330979"/>
          </a:xfrm>
          <a:prstGeom prst="rightArrow">
            <a:avLst>
              <a:gd name="adj1" fmla="val 50000"/>
              <a:gd name="adj2" fmla="val 3913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7E0AABB-557D-530C-B862-441BB08A8F3E}"/>
              </a:ext>
            </a:extLst>
          </p:cNvPr>
          <p:cNvSpPr/>
          <p:nvPr/>
        </p:nvSpPr>
        <p:spPr>
          <a:xfrm>
            <a:off x="249649" y="9790532"/>
            <a:ext cx="17084972" cy="330979"/>
          </a:xfrm>
          <a:prstGeom prst="rightArrow">
            <a:avLst>
              <a:gd name="adj1" fmla="val 50000"/>
              <a:gd name="adj2" fmla="val 39136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BE093-A8E0-CDC3-206B-59C98C32FE27}"/>
              </a:ext>
            </a:extLst>
          </p:cNvPr>
          <p:cNvSpPr/>
          <p:nvPr/>
        </p:nvSpPr>
        <p:spPr>
          <a:xfrm>
            <a:off x="7270775" y="5509916"/>
            <a:ext cx="8621785" cy="1411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4400" dirty="0">
                <a:solidFill>
                  <a:schemeClr val="bg1"/>
                </a:solidFill>
              </a:rPr>
              <a:t>Size to be used for further simulation as requested by Dr. Hoh</a:t>
            </a:r>
          </a:p>
        </p:txBody>
      </p:sp>
    </p:spTree>
    <p:extLst>
      <p:ext uri="{BB962C8B-B14F-4D97-AF65-F5344CB8AC3E}">
        <p14:creationId xmlns:p14="http://schemas.microsoft.com/office/powerpoint/2010/main" val="15455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694</Words>
  <Application>Microsoft Office PowerPoint</Application>
  <PresentationFormat>Custom</PresentationFormat>
  <Paragraphs>169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Calibri</vt:lpstr>
      <vt:lpstr>Canva Sans</vt:lpstr>
      <vt:lpstr>Comic Sans MS</vt:lpstr>
      <vt:lpstr>TT Norms</vt:lpstr>
      <vt:lpstr>Wingdings</vt:lpstr>
      <vt:lpstr>TT Norms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 pre</dc:title>
  <cp:lastModifiedBy>lim xinyi</cp:lastModifiedBy>
  <cp:revision>64</cp:revision>
  <dcterms:created xsi:type="dcterms:W3CDTF">2006-08-16T00:00:00Z</dcterms:created>
  <dcterms:modified xsi:type="dcterms:W3CDTF">2026-06-12T02:46:34Z</dcterms:modified>
  <dc:identifier>DAHKvtz8bUk</dc:identifier>
</cp:coreProperties>
</file>